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5">
          <p15:clr>
            <a:srgbClr val="A4A3A4"/>
          </p15:clr>
        </p15:guide>
        <p15:guide id="2" pos="3840">
          <p15:clr>
            <a:srgbClr val="A4A3A4"/>
          </p15:clr>
        </p15:guide>
      </p15:sldGuideLst>
    </p:ext>
    <p:ext uri="http://customooxmlschemas.google.com/">
      <go:slidesCustomData xmlns:go="http://customooxmlschemas.google.com/" r:id="rId26" roundtripDataSignature="AMtx7mgUvW3LsFkMFMDPMf9PoUEPbOdd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05"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B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SW_London_GP/status/1245642378834108418?s=20&amp;t=2okPM11O5yaw3Nn8z15afQ"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urpunt.be/nieuws/waar-brandt-de-lamp-lichtvervuiling-als-oorzaak-van-de-achteruitgang-van-insecten-2020021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kea.com/nl/nl/ideas/tradfri-nymane-odger-rec6ifzmus1" TargetMode="External"/><Relationship Id="rId3" Type="http://schemas.openxmlformats.org/officeDocument/2006/relationships/hyperlink" Target="https://www.ikea.com/nl/nl/ideas/tips-voor-goede-verlichting-pub9fa13cd1"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air.be/nl/self-love/mind-body/hoe-kan-ik-borstkanker-op-tijd-ontdekke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amy.com/search/imageresults.aspx?pseudoid=%7b672E8C93-BD61-47A0-8282-46D3F148D2D2%7d&amp;name=Tatyana%2bTomsickova&amp;st=11&amp;mode=0&amp;comp=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urpunt.be/sites/default/files/images/inline/soortenfiche_glimwormen.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n.it/1lg81Ly" TargetMode="External"/><Relationship Id="rId3" Type="http://schemas.openxmlformats.org/officeDocument/2006/relationships/hyperlink" Target="https://www.ttv-gmbh.de/en/markets/agricultural-engineering.php"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retoday.com/intl/nl/nature-reports/message/?msg=14919"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nl-BE" sz="900">
                <a:latin typeface="Arial"/>
                <a:ea typeface="Arial"/>
                <a:cs typeface="Arial"/>
                <a:sym typeface="Arial"/>
              </a:rPr>
              <a:t> Bron: Introductie lichthinder. Friedel Pas, Preventie Lichthinder vzw</a:t>
            </a:r>
            <a:endParaRPr sz="1400"/>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via curioctopus.fr en https://limportant.fr/infos-planete/56/509774</a:t>
            </a:r>
            <a:endParaRPr/>
          </a:p>
          <a:p>
            <a:pPr indent="0" lvl="0" marL="0" rtl="0" algn="l">
              <a:spcBef>
                <a:spcPts val="0"/>
              </a:spcBef>
              <a:spcAft>
                <a:spcPts val="0"/>
              </a:spcAft>
              <a:buNone/>
            </a:pPr>
            <a:r>
              <a:t/>
            </a:r>
            <a:endParaRPr/>
          </a:p>
          <a:p>
            <a:pPr indent="0" lvl="0" marL="0" rtl="0" algn="l">
              <a:spcBef>
                <a:spcPts val="0"/>
              </a:spcBef>
              <a:spcAft>
                <a:spcPts val="0"/>
              </a:spcAft>
              <a:buNone/>
            </a:pPr>
            <a:r>
              <a:rPr lang="nl-BE"/>
              <a:t>Originele bronnen: https://globalnews.ca/news/6755432/coronavirus-sea-turtles-brazil/</a:t>
            </a:r>
            <a:br>
              <a:rPr lang="nl-BE"/>
            </a:br>
            <a:r>
              <a:rPr lang="nl-BE"/>
              <a:t>Bron foto 1: </a:t>
            </a:r>
            <a:r>
              <a:rPr lang="nl-BE" sz="1150">
                <a:highlight>
                  <a:srgbClr val="FFFFFF"/>
                </a:highlight>
                <a:latin typeface="Arial"/>
                <a:ea typeface="Arial"/>
                <a:cs typeface="Arial"/>
                <a:sym typeface="Arial"/>
              </a:rPr>
              <a:t>https://twitter.com/WWFCymru/status/1245259746770329601?s=20&amp;t=BGTuyk3fsXdiTdc8WcuHvQ</a:t>
            </a:r>
            <a:endParaRPr/>
          </a:p>
          <a:p>
            <a:pPr indent="0" lvl="0" marL="0" rtl="0" algn="l">
              <a:spcBef>
                <a:spcPts val="0"/>
              </a:spcBef>
              <a:spcAft>
                <a:spcPts val="0"/>
              </a:spcAft>
              <a:buNone/>
            </a:pPr>
            <a:r>
              <a:rPr lang="nl-BE"/>
              <a:t>Bron foto 2: </a:t>
            </a:r>
            <a:r>
              <a:rPr lang="nl-BE" sz="1150" u="sng">
                <a:solidFill>
                  <a:schemeClr val="hlink"/>
                </a:solidFill>
                <a:highlight>
                  <a:srgbClr val="FFFFFF"/>
                </a:highlight>
                <a:latin typeface="Arial"/>
                <a:ea typeface="Arial"/>
                <a:cs typeface="Arial"/>
                <a:sym typeface="Arial"/>
                <a:hlinkClick r:id="rId2"/>
              </a:rPr>
              <a:t>https://twitter.com/SW_London_GP/status/1245642378834108418?s=20&amp;t=2okPM11O5yaw3Nn8z15afQ</a:t>
            </a:r>
            <a:endParaRPr sz="1150">
              <a:highlight>
                <a:srgbClr val="FFFFFF"/>
              </a:highlight>
              <a:latin typeface="Arial"/>
              <a:ea typeface="Arial"/>
              <a:cs typeface="Arial"/>
              <a:sym typeface="Arial"/>
            </a:endParaRPr>
          </a:p>
          <a:p>
            <a:pPr indent="0" lvl="0" marL="0" rtl="0" algn="l">
              <a:spcBef>
                <a:spcPts val="0"/>
              </a:spcBef>
              <a:spcAft>
                <a:spcPts val="0"/>
              </a:spcAft>
              <a:buNone/>
            </a:pPr>
            <a:r>
              <a:t/>
            </a:r>
            <a:endParaRPr sz="1150">
              <a:highlight>
                <a:srgbClr val="FFFFFF"/>
              </a:highlight>
              <a:latin typeface="Arial"/>
              <a:ea typeface="Arial"/>
              <a:cs typeface="Arial"/>
              <a:sym typeface="Arial"/>
            </a:endParaRPr>
          </a:p>
        </p:txBody>
      </p:sp>
      <p:sp>
        <p:nvSpPr>
          <p:cNvPr id="141" name="Google Shape;1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sz="900">
                <a:solidFill>
                  <a:srgbClr val="919191"/>
                </a:solidFill>
                <a:highlight>
                  <a:srgbClr val="FFFFFF"/>
                </a:highlight>
                <a:latin typeface="Roboto"/>
                <a:ea typeface="Roboto"/>
                <a:cs typeface="Roboto"/>
                <a:sym typeface="Roboto"/>
              </a:rPr>
              <a:t>© aardbeien</a:t>
            </a:r>
            <a:endParaRPr sz="900">
              <a:solidFill>
                <a:srgbClr val="919191"/>
              </a:solidFill>
              <a:highlight>
                <a:srgbClr val="FFFFFF"/>
              </a:highlight>
              <a:latin typeface="Roboto"/>
              <a:ea typeface="Roboto"/>
              <a:cs typeface="Roboto"/>
              <a:sym typeface="Roboto"/>
            </a:endParaRPr>
          </a:p>
          <a:p>
            <a:pPr indent="0" lvl="0" marL="0" rtl="0" algn="l">
              <a:spcBef>
                <a:spcPts val="0"/>
              </a:spcBef>
              <a:spcAft>
                <a:spcPts val="0"/>
              </a:spcAft>
              <a:buNone/>
            </a:pPr>
            <a:r>
              <a:rPr lang="nl-BE" sz="900">
                <a:solidFill>
                  <a:srgbClr val="919191"/>
                </a:solidFill>
                <a:highlight>
                  <a:srgbClr val="FFFFFF"/>
                </a:highlight>
                <a:latin typeface="Roboto"/>
                <a:ea typeface="Roboto"/>
                <a:cs typeface="Roboto"/>
                <a:sym typeface="Roboto"/>
              </a:rPr>
              <a:t>(https://www.nieuwsblad.be/cnt/blcva_20090425_001)</a:t>
            </a:r>
            <a:endParaRPr sz="900">
              <a:solidFill>
                <a:srgbClr val="919191"/>
              </a:solidFill>
              <a:highlight>
                <a:srgbClr val="FFFFFF"/>
              </a:highlight>
              <a:latin typeface="Roboto"/>
              <a:ea typeface="Roboto"/>
              <a:cs typeface="Roboto"/>
              <a:sym typeface="Roboto"/>
            </a:endParaRPr>
          </a:p>
        </p:txBody>
      </p:sp>
      <p:sp>
        <p:nvSpPr>
          <p:cNvPr id="147" name="Google Shape;1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nl-BE"/>
              <a:t>Bron: </a:t>
            </a:r>
            <a:r>
              <a:rPr i="1" lang="nl-BE" u="sng">
                <a:solidFill>
                  <a:schemeClr val="hlink"/>
                </a:solidFill>
                <a:hlinkClick r:id="rId2"/>
              </a:rPr>
              <a:t>https://www.natuurpunt.be/nieuws/waar-brandt-de-lamp-lichtvervuiling-als-oorzaak-van-de-achteruitgang-van-insecten-20200214</a:t>
            </a:r>
            <a:endParaRPr i="1"/>
          </a:p>
          <a:p>
            <a:pPr indent="0" lvl="0" marL="0" rtl="0" algn="l">
              <a:spcBef>
                <a:spcPts val="0"/>
              </a:spcBef>
              <a:spcAft>
                <a:spcPts val="0"/>
              </a:spcAft>
              <a:buNone/>
            </a:pPr>
            <a:r>
              <a:t/>
            </a:r>
            <a:endParaRPr i="1"/>
          </a:p>
          <a:p>
            <a:pPr indent="0" lvl="0" marL="0" rtl="0" algn="l">
              <a:spcBef>
                <a:spcPts val="0"/>
              </a:spcBef>
              <a:spcAft>
                <a:spcPts val="0"/>
              </a:spcAft>
              <a:buNone/>
            </a:pPr>
            <a:r>
              <a:rPr b="0" i="1" lang="nl-BE" sz="1200">
                <a:solidFill>
                  <a:schemeClr val="dk1"/>
                </a:solidFill>
                <a:latin typeface="Calibri"/>
                <a:ea typeface="Calibri"/>
                <a:cs typeface="Calibri"/>
                <a:sym typeface="Calibri"/>
              </a:rPr>
              <a:t>Verschillende manieren waarop lokale lichtbronnen en hemelgloed een impact kunnen hebben op insecten © Avalon C.S. Owens et al. 2020. Met toestemming overgenomen.</a:t>
            </a:r>
            <a:endParaRPr b="0" i="1" sz="1200">
              <a:solidFill>
                <a:schemeClr val="dk1"/>
              </a:solidFill>
              <a:latin typeface="Calibri"/>
              <a:ea typeface="Calibri"/>
              <a:cs typeface="Calibri"/>
              <a:sym typeface="Calibri"/>
            </a:endParaRPr>
          </a:p>
          <a:p>
            <a:pPr indent="0" lvl="0" marL="0" rtl="0" algn="l">
              <a:spcBef>
                <a:spcPts val="0"/>
              </a:spcBef>
              <a:spcAft>
                <a:spcPts val="0"/>
              </a:spcAft>
              <a:buNone/>
            </a:pPr>
            <a:r>
              <a:t/>
            </a:r>
            <a:endParaRPr i="1"/>
          </a:p>
          <a:p>
            <a:pPr indent="0" lvl="0" marL="0" rtl="0" algn="l">
              <a:spcBef>
                <a:spcPts val="0"/>
              </a:spcBef>
              <a:spcAft>
                <a:spcPts val="0"/>
              </a:spcAft>
              <a:buNone/>
            </a:pPr>
            <a:r>
              <a:rPr b="0" i="0" lang="nl-BE" sz="1200">
                <a:solidFill>
                  <a:schemeClr val="dk1"/>
                </a:solidFill>
                <a:latin typeface="Calibri"/>
                <a:ea typeface="Calibri"/>
                <a:cs typeface="Calibri"/>
                <a:sym typeface="Calibri"/>
              </a:rPr>
              <a:t>A. Verschillende insectengroepen zoals nachtvlinders en kevers worden aangetrokken tot licht waar ze meestal een zinloze dood sterven door uitputting of predatie. In Duitsland zou deze ‘fatale aantrekking’ verantwoordelijk zijn voor de dood van zo’n 100 miljard insecten per zomer.</a:t>
            </a:r>
            <a:endParaRPr/>
          </a:p>
          <a:p>
            <a:pPr indent="0" lvl="0" marL="0" rtl="0" algn="l">
              <a:spcBef>
                <a:spcPts val="0"/>
              </a:spcBef>
              <a:spcAft>
                <a:spcPts val="0"/>
              </a:spcAft>
              <a:buNone/>
            </a:pPr>
            <a:r>
              <a:rPr b="0" i="0" lang="nl-BE" sz="1200">
                <a:solidFill>
                  <a:schemeClr val="dk1"/>
                </a:solidFill>
                <a:latin typeface="Calibri"/>
                <a:ea typeface="Calibri"/>
                <a:cs typeface="Calibri"/>
                <a:sym typeface="Calibri"/>
              </a:rPr>
              <a:t>B. Andere soorten vermijden licht. O.a. wegverlichting kan op die manier een barrière vormen.</a:t>
            </a:r>
            <a:endParaRPr/>
          </a:p>
          <a:p>
            <a:pPr indent="0" lvl="0" marL="0" rtl="0" algn="l">
              <a:spcBef>
                <a:spcPts val="0"/>
              </a:spcBef>
              <a:spcAft>
                <a:spcPts val="0"/>
              </a:spcAft>
              <a:buNone/>
            </a:pPr>
            <a:r>
              <a:rPr b="0" i="0" lang="nl-BE" sz="1200">
                <a:solidFill>
                  <a:schemeClr val="dk1"/>
                </a:solidFill>
                <a:latin typeface="Calibri"/>
                <a:ea typeface="Calibri"/>
                <a:cs typeface="Calibri"/>
                <a:sym typeface="Calibri"/>
              </a:rPr>
              <a:t>C. Nachtelijk kunstlicht versterkt de vervuiling door gepolariseerd licht. Zo worden watergebonden insecten misleid om hun eitjes af te zetten op gladde oppervlakken zoals asfalt in plaats van op het water. Hierdoor kunnen hele generaties insecten verdwijnen omdat er geen voortplanting plaatsvindt.</a:t>
            </a:r>
            <a:endParaRPr/>
          </a:p>
          <a:p>
            <a:pPr indent="0" lvl="0" marL="0" rtl="0" algn="l">
              <a:spcBef>
                <a:spcPts val="0"/>
              </a:spcBef>
              <a:spcAft>
                <a:spcPts val="0"/>
              </a:spcAft>
              <a:buNone/>
            </a:pPr>
            <a:r>
              <a:rPr b="0" i="0" lang="nl-BE" sz="1200">
                <a:solidFill>
                  <a:schemeClr val="dk1"/>
                </a:solidFill>
                <a:latin typeface="Calibri"/>
                <a:ea typeface="Calibri"/>
                <a:cs typeface="Calibri"/>
                <a:sym typeface="Calibri"/>
              </a:rPr>
              <a:t>D. Hemelgloed verdoezelt natuurlijke lichtbronnen van de sterrenhemel en de maan, die sommige insecten gebruiken als navigatie. Ook bioluminescente signalen van bv. vuurvliegjes zijn minder zichtbaar, met negatieve gevolgen voor de voedselvoorziening en voortplanting. </a:t>
            </a:r>
            <a:endParaRPr/>
          </a:p>
          <a:p>
            <a:pPr indent="0" lvl="0" marL="0" rtl="0" algn="l">
              <a:spcBef>
                <a:spcPts val="0"/>
              </a:spcBef>
              <a:spcAft>
                <a:spcPts val="0"/>
              </a:spcAft>
              <a:buNone/>
            </a:pPr>
            <a:r>
              <a:rPr b="0" i="0" lang="nl-BE" sz="1200">
                <a:solidFill>
                  <a:schemeClr val="dk1"/>
                </a:solidFill>
                <a:latin typeface="Calibri"/>
                <a:ea typeface="Calibri"/>
                <a:cs typeface="Calibri"/>
                <a:sym typeface="Calibri"/>
              </a:rPr>
              <a:t>E. Kunstlicht kan op korte termijn dag-nachtpatronen verstoren waardoor dagactieve bestuivende insecten en insectenetende dieren langer actief zijn ’s avonds, terwijl nachtactieve soorten hun actieve periode verkort. </a:t>
            </a:r>
            <a:endParaRPr/>
          </a:p>
          <a:p>
            <a:pPr indent="0" lvl="0" marL="0" rtl="0" algn="l">
              <a:spcBef>
                <a:spcPts val="0"/>
              </a:spcBef>
              <a:spcAft>
                <a:spcPts val="0"/>
              </a:spcAft>
              <a:buNone/>
            </a:pPr>
            <a:r>
              <a:rPr b="0" i="0" lang="nl-BE" sz="1200">
                <a:solidFill>
                  <a:schemeClr val="dk1"/>
                </a:solidFill>
                <a:latin typeface="Calibri"/>
                <a:ea typeface="Calibri"/>
                <a:cs typeface="Calibri"/>
                <a:sym typeface="Calibri"/>
              </a:rPr>
              <a:t>F. Op lange termijn veroorzaken deze veranderingen een effect in fenologie en ontwikkeling. </a:t>
            </a:r>
            <a:endParaRPr/>
          </a:p>
          <a:p>
            <a:pPr indent="0" lvl="0" marL="0" rtl="0" algn="l">
              <a:spcBef>
                <a:spcPts val="0"/>
              </a:spcBef>
              <a:spcAft>
                <a:spcPts val="0"/>
              </a:spcAft>
              <a:buNone/>
            </a:pPr>
            <a:r>
              <a:rPr b="0" i="0" lang="nl-BE" sz="1200">
                <a:solidFill>
                  <a:schemeClr val="dk1"/>
                </a:solidFill>
                <a:latin typeface="Calibri"/>
                <a:ea typeface="Calibri"/>
                <a:cs typeface="Calibri"/>
                <a:sym typeface="Calibri"/>
              </a:rPr>
              <a:t>G. Als gevolg hiervan zullen relaties tussen verschillende soorten en hun waardplanten, roofdieren en prooien niet meer afgestemd zijn op elkaar. Dat leidt dan weer tot ‘watervaleffecten’ op o.a. de effectiviteit van bestuiving, gastheer-parasietinteracties en zelfs op het functioneren van volledige voedselwebben. </a:t>
            </a:r>
            <a:endParaRPr/>
          </a:p>
          <a:p>
            <a:pPr indent="0" lvl="0" marL="0" rtl="0" algn="l">
              <a:spcBef>
                <a:spcPts val="0"/>
              </a:spcBef>
              <a:spcAft>
                <a:spcPts val="0"/>
              </a:spcAft>
              <a:buNone/>
            </a:pPr>
            <a:r>
              <a:rPr b="0" i="0" lang="nl-BE" sz="1200">
                <a:solidFill>
                  <a:schemeClr val="dk1"/>
                </a:solidFill>
                <a:latin typeface="Calibri"/>
                <a:ea typeface="Calibri"/>
                <a:cs typeface="Calibri"/>
                <a:sym typeface="Calibri"/>
              </a:rPr>
              <a:t>Aangezien insecten een heel belangrijke schakel zijn in voedselwebben en ze heel belangrijke ecosysteemfuncties vervullen (bv. bestuiving, pestcontrole) kan het verdwijnen van insecten een gigantische impact hebben op het leven op aarde. Voor bestuiving alleen zou het verdwijnen van insecten wereldwijd al een maatschappelijke meerkost betekenen van 190 à 310 miljard euro per jaar!</a:t>
            </a:r>
            <a:endParaRPr/>
          </a:p>
          <a:p>
            <a:pPr indent="0" lvl="0" marL="0" rtl="0" algn="l">
              <a:spcBef>
                <a:spcPts val="0"/>
              </a:spcBef>
              <a:spcAft>
                <a:spcPts val="0"/>
              </a:spcAft>
              <a:buNone/>
            </a:pPr>
            <a:r>
              <a:t/>
            </a:r>
            <a:endParaRPr/>
          </a:p>
        </p:txBody>
      </p:sp>
      <p:sp>
        <p:nvSpPr>
          <p:cNvPr id="154" name="Google Shape;15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a:t>
            </a:r>
            <a:r>
              <a:rPr lang="nl-BE" u="sng">
                <a:solidFill>
                  <a:schemeClr val="hlink"/>
                </a:solidFill>
                <a:hlinkClick r:id="rId2"/>
              </a:rPr>
              <a:t>https://www.ikea.com/nl/nl/ideas/tradfri-nymane-odger-rec6ifzmus1</a:t>
            </a:r>
            <a:r>
              <a:rPr lang="nl-BE"/>
              <a:t> en </a:t>
            </a:r>
            <a:r>
              <a:rPr lang="nl-BE" u="sng">
                <a:solidFill>
                  <a:schemeClr val="hlink"/>
                </a:solidFill>
                <a:hlinkClick r:id="rId3"/>
              </a:rPr>
              <a:t>https://www.ikea.com/nl/nl/ideas/tips-voor-goede-verlichting-pub9fa13cd1</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0" name="Google Shape;1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a:t>
            </a:r>
            <a:r>
              <a:rPr lang="nl-BE" u="sng">
                <a:solidFill>
                  <a:schemeClr val="hlink"/>
                </a:solidFill>
                <a:hlinkClick r:id="rId2"/>
              </a:rPr>
              <a:t>https://www.flair.be/nl/self-love/mind-body/hoe-kan-ik-borstkanker-op-tijd-ontdekken/</a:t>
            </a:r>
            <a:endParaRPr/>
          </a:p>
          <a:p>
            <a:pPr indent="0" lvl="0" marL="0" rtl="0" algn="l">
              <a:spcBef>
                <a:spcPts val="0"/>
              </a:spcBef>
              <a:spcAft>
                <a:spcPts val="0"/>
              </a:spcAft>
              <a:buNone/>
            </a:pPr>
            <a:r>
              <a:t/>
            </a:r>
            <a:endParaRPr/>
          </a:p>
        </p:txBody>
      </p:sp>
      <p:sp>
        <p:nvSpPr>
          <p:cNvPr id="166" name="Google Shape;1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Tomke; https://www.bedandbreakfasttomke.nl/fotogalerij/</a:t>
            </a:r>
            <a:endParaRPr/>
          </a:p>
        </p:txBody>
      </p:sp>
      <p:sp>
        <p:nvSpPr>
          <p:cNvPr id="172" name="Google Shape;1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sz="1050">
                <a:solidFill>
                  <a:srgbClr val="999999"/>
                </a:solidFill>
                <a:highlight>
                  <a:srgbClr val="FFFFFF"/>
                </a:highlight>
                <a:latin typeface="Arial"/>
                <a:ea typeface="Arial"/>
                <a:cs typeface="Arial"/>
                <a:sym typeface="Arial"/>
              </a:rPr>
              <a:t>Foto: © AFP; bron: https://www.hln.be/wetenschap/deze-scenario-s-voorziet-het-ipcc-voor-de-planeet-beperking-van-de-klimaatopwarming-blijft-mogelijk-maar-niet-zonder-actie~a71cfb99/</a:t>
            </a:r>
            <a:endParaRPr sz="1050">
              <a:solidFill>
                <a:srgbClr val="999999"/>
              </a:solidFill>
              <a:highlight>
                <a:srgbClr val="FFFFFF"/>
              </a:highlight>
              <a:latin typeface="Arial"/>
              <a:ea typeface="Arial"/>
              <a:cs typeface="Arial"/>
              <a:sym typeface="Arial"/>
            </a:endParaRPr>
          </a:p>
        </p:txBody>
      </p:sp>
      <p:sp>
        <p:nvSpPr>
          <p:cNvPr id="178" name="Google Shape;1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a:t>
            </a:r>
            <a:r>
              <a:rPr lang="nl-BE" sz="1050" u="sng">
                <a:solidFill>
                  <a:schemeClr val="hlink"/>
                </a:solidFill>
                <a:latin typeface="Arial"/>
                <a:ea typeface="Arial"/>
                <a:cs typeface="Arial"/>
                <a:sym typeface="Arial"/>
                <a:hlinkClick r:id="rId2"/>
              </a:rPr>
              <a:t>Tatyana Tomsickova</a:t>
            </a:r>
            <a:r>
              <a:rPr lang="nl-BE" sz="1050">
                <a:solidFill>
                  <a:srgbClr val="393939"/>
                </a:solidFill>
                <a:latin typeface="Arial"/>
                <a:ea typeface="Arial"/>
                <a:cs typeface="Arial"/>
                <a:sym typeface="Arial"/>
              </a:rPr>
              <a:t> </a:t>
            </a:r>
            <a:endParaRPr sz="1050">
              <a:solidFill>
                <a:srgbClr val="393939"/>
              </a:solidFill>
              <a:latin typeface="Arial"/>
              <a:ea typeface="Arial"/>
              <a:cs typeface="Arial"/>
              <a:sym typeface="Arial"/>
            </a:endParaRPr>
          </a:p>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https://elt.eso.org/telescope/</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a:t>
            </a:r>
            <a:r>
              <a:rPr lang="nl-BE" u="sng">
                <a:solidFill>
                  <a:schemeClr val="hlink"/>
                </a:solidFill>
                <a:hlinkClick r:id="rId2"/>
              </a:rPr>
              <a:t>https://www.natuurpunt.be/sites/default/files/images/inline/soortenfiche_glimwormen.pdf</a:t>
            </a:r>
            <a:r>
              <a:rPr lang="nl-BE"/>
              <a:t>;</a:t>
            </a:r>
            <a:endParaRPr/>
          </a:p>
          <a:p>
            <a:pPr indent="0" lvl="0" marL="0" rtl="0" algn="l">
              <a:spcBef>
                <a:spcPts val="0"/>
              </a:spcBef>
              <a:spcAft>
                <a:spcPts val="0"/>
              </a:spcAft>
              <a:buNone/>
            </a:pPr>
            <a:r>
              <a:rPr lang="nl-BE"/>
              <a:t>Gloeigedrag wijfje Grote glimworm (foto: Elwood)</a:t>
            </a:r>
            <a:endParaRPr/>
          </a:p>
        </p:txBody>
      </p:sp>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foto 1: Kornelis van K; </a:t>
            </a:r>
            <a:r>
              <a:rPr lang="nl-BE" u="sng">
                <a:solidFill>
                  <a:schemeClr val="hlink"/>
                </a:solidFill>
                <a:hlinkClick r:id="rId2"/>
              </a:rPr>
              <a:t>https://pin.it/1lg81Ly</a:t>
            </a:r>
            <a:endParaRPr/>
          </a:p>
          <a:p>
            <a:pPr indent="0" lvl="0" marL="0" rtl="0" algn="l">
              <a:spcBef>
                <a:spcPts val="0"/>
              </a:spcBef>
              <a:spcAft>
                <a:spcPts val="0"/>
              </a:spcAft>
              <a:buNone/>
            </a:pPr>
            <a:r>
              <a:rPr lang="nl-BE"/>
              <a:t>Bron foto 2: </a:t>
            </a:r>
            <a:r>
              <a:rPr lang="nl-BE" u="sng">
                <a:solidFill>
                  <a:schemeClr val="hlink"/>
                </a:solidFill>
                <a:hlinkClick r:id="rId3"/>
              </a:rPr>
              <a:t>https://www.ttv-gmbh.de/en/markets/agricultural-engineering.php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https://www.volkskrant.nl/economie/trekvogels-gered-met-groene-lampen-bij-boorplatform~b84317ae/</a:t>
            </a:r>
            <a:endParaRPr/>
          </a:p>
        </p:txBody>
      </p:sp>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a:t>
            </a:r>
            <a:r>
              <a:rPr lang="nl-BE" sz="1150">
                <a:highlight>
                  <a:srgbClr val="FFFFFF"/>
                </a:highlight>
                <a:latin typeface="Arial"/>
                <a:ea typeface="Arial"/>
                <a:cs typeface="Arial"/>
                <a:sym typeface="Arial"/>
              </a:rPr>
              <a:t>https://twitter.com/kgreer18/status/782752479314186240?s=20&amp;t=uqdWi72m1EAUcqhowgzYpQ</a:t>
            </a:r>
            <a:endParaRPr/>
          </a:p>
        </p:txBody>
      </p:sp>
      <p:sp>
        <p:nvSpPr>
          <p:cNvPr id="123" name="Google Shape;1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nl-BE" sz="1050">
                <a:solidFill>
                  <a:srgbClr val="556066"/>
                </a:solidFill>
                <a:highlight>
                  <a:srgbClr val="FFFFFF"/>
                </a:highlight>
                <a:latin typeface="Arial"/>
                <a:ea typeface="Arial"/>
                <a:cs typeface="Arial"/>
                <a:sym typeface="Arial"/>
              </a:rPr>
              <a:t>Bron: </a:t>
            </a:r>
            <a:r>
              <a:rPr i="1" lang="nl-BE" sz="1050">
                <a:solidFill>
                  <a:srgbClr val="556066"/>
                </a:solidFill>
                <a:highlight>
                  <a:srgbClr val="FFFFFF"/>
                </a:highlight>
                <a:latin typeface="Arial"/>
                <a:ea typeface="Arial"/>
                <a:cs typeface="Arial"/>
                <a:sym typeface="Arial"/>
              </a:rPr>
              <a:t>foto: Luc Verhelst; </a:t>
            </a:r>
            <a:r>
              <a:rPr i="1" lang="nl-BE" sz="1050">
                <a:solidFill>
                  <a:srgbClr val="556066"/>
                </a:solidFill>
                <a:highlight>
                  <a:srgbClr val="FFFFFF"/>
                </a:highlight>
                <a:latin typeface="Arial"/>
                <a:ea typeface="Arial"/>
                <a:cs typeface="Arial"/>
                <a:sym typeface="Arial"/>
              </a:rPr>
              <a:t>Natuurpunt roept alle weggebruikers op om de snelheid te matigen op plaatsen waar paddentrek plaatsvindt </a:t>
            </a:r>
            <a:r>
              <a:rPr i="1" lang="nl-BE" sz="1050" u="sng">
                <a:solidFill>
                  <a:schemeClr val="hlink"/>
                </a:solidFill>
                <a:highlight>
                  <a:srgbClr val="FFFFFF"/>
                </a:highlight>
                <a:latin typeface="Arial"/>
                <a:ea typeface="Arial"/>
                <a:cs typeface="Arial"/>
                <a:sym typeface="Arial"/>
                <a:hlinkClick r:id="rId2"/>
              </a:rPr>
              <a:t>https://www.naturetoday.com/intl/nl/nature-reports/message/?msg=14919</a:t>
            </a:r>
            <a:r>
              <a:rPr i="1" lang="nl-BE" sz="1050">
                <a:solidFill>
                  <a:srgbClr val="556066"/>
                </a:solidFill>
                <a:highlight>
                  <a:srgbClr val="FFFFFF"/>
                </a:highlight>
                <a:latin typeface="Arial"/>
                <a:ea typeface="Arial"/>
                <a:cs typeface="Arial"/>
                <a:sym typeface="Arial"/>
              </a:rPr>
              <a:t>; </a:t>
            </a:r>
            <a:endParaRPr/>
          </a:p>
        </p:txBody>
      </p:sp>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BE"/>
              <a:t>Bron: </a:t>
            </a:r>
            <a:r>
              <a:rPr i="1" lang="nl-BE" sz="1000">
                <a:highlight>
                  <a:srgbClr val="FFFFFF"/>
                </a:highlight>
                <a:latin typeface="Arial"/>
                <a:ea typeface="Arial"/>
                <a:cs typeface="Arial"/>
                <a:sym typeface="Arial"/>
              </a:rPr>
              <a:t>Shutterstock</a:t>
            </a:r>
            <a:endParaRPr/>
          </a:p>
        </p:txBody>
      </p:sp>
      <p:sp>
        <p:nvSpPr>
          <p:cNvPr id="135" name="Google Shape;1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 name="Shape 87"/>
        <p:cNvGrpSpPr/>
        <p:nvPr/>
      </p:nvGrpSpPr>
      <p:grpSpPr>
        <a:xfrm>
          <a:off x="0" y="0"/>
          <a:ext cx="0" cy="0"/>
          <a:chOff x="0" y="0"/>
          <a:chExt cx="0" cy="0"/>
        </a:xfrm>
      </p:grpSpPr>
      <p:pic>
        <p:nvPicPr>
          <p:cNvPr descr="Het recht op sterren - Lowtech Magazine" id="88" name="Google Shape;88;p1"/>
          <p:cNvPicPr preferRelativeResize="0"/>
          <p:nvPr/>
        </p:nvPicPr>
        <p:blipFill rotWithShape="1">
          <a:blip r:embed="rId3">
            <a:alphaModFix/>
          </a:blip>
          <a:srcRect b="0" l="0" r="0" t="0"/>
          <a:stretch/>
        </p:blipFill>
        <p:spPr>
          <a:xfrm>
            <a:off x="1446492" y="-1"/>
            <a:ext cx="9537065" cy="6866687"/>
          </a:xfrm>
          <a:prstGeom prst="rect">
            <a:avLst/>
          </a:prstGeom>
          <a:noFill/>
          <a:ln>
            <a:noFill/>
          </a:ln>
        </p:spPr>
      </p:pic>
      <p:sp>
        <p:nvSpPr>
          <p:cNvPr id="89" name="Google Shape;89;p1"/>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nl-BE" sz="3600" u="none" cap="none" strike="noStrike">
                <a:solidFill>
                  <a:schemeClr val="lt1"/>
                </a:solidFill>
                <a:latin typeface="Calibri"/>
                <a:ea typeface="Calibri"/>
                <a:cs typeface="Calibri"/>
                <a:sym typeface="Calibri"/>
              </a:rPr>
              <a:t>1</a:t>
            </a:r>
            <a:endParaRPr sz="36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 name="Shape 142"/>
        <p:cNvGrpSpPr/>
        <p:nvPr/>
      </p:nvGrpSpPr>
      <p:grpSpPr>
        <a:xfrm>
          <a:off x="0" y="0"/>
          <a:ext cx="0" cy="0"/>
          <a:chOff x="0" y="0"/>
          <a:chExt cx="0" cy="0"/>
        </a:xfrm>
      </p:grpSpPr>
      <p:sp>
        <p:nvSpPr>
          <p:cNvPr id="143" name="Google Shape;143;p10"/>
          <p:cNvSpPr txBox="1"/>
          <p:nvPr/>
        </p:nvSpPr>
        <p:spPr>
          <a:xfrm>
            <a:off x="290456" y="322729"/>
            <a:ext cx="652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10</a:t>
            </a:r>
            <a:endParaRPr sz="3600">
              <a:solidFill>
                <a:schemeClr val="lt1"/>
              </a:solidFill>
              <a:latin typeface="Calibri"/>
              <a:ea typeface="Calibri"/>
              <a:cs typeface="Calibri"/>
              <a:sym typeface="Calibri"/>
            </a:endParaRPr>
          </a:p>
        </p:txBody>
      </p:sp>
      <p:pic>
        <p:nvPicPr>
          <p:cNvPr descr="Brazilië is in quarantaine: de eieren van schildpadden komen uit op  verlaten stranden en de kleintjes rennen richting de zee - Curioctopus.nl" id="144" name="Google Shape;144;p10"/>
          <p:cNvPicPr preferRelativeResize="0"/>
          <p:nvPr/>
        </p:nvPicPr>
        <p:blipFill rotWithShape="1">
          <a:blip r:embed="rId3">
            <a:alphaModFix/>
          </a:blip>
          <a:srcRect b="0" l="0" r="0" t="0"/>
          <a:stretch/>
        </p:blipFill>
        <p:spPr>
          <a:xfrm>
            <a:off x="1573927" y="1380688"/>
            <a:ext cx="9044146" cy="49693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8" name="Shape 148"/>
        <p:cNvGrpSpPr/>
        <p:nvPr/>
      </p:nvGrpSpPr>
      <p:grpSpPr>
        <a:xfrm>
          <a:off x="0" y="0"/>
          <a:ext cx="0" cy="0"/>
          <a:chOff x="0" y="0"/>
          <a:chExt cx="0" cy="0"/>
        </a:xfrm>
      </p:grpSpPr>
      <p:sp>
        <p:nvSpPr>
          <p:cNvPr id="149" name="Google Shape;149;p11"/>
          <p:cNvSpPr txBox="1"/>
          <p:nvPr/>
        </p:nvSpPr>
        <p:spPr>
          <a:xfrm>
            <a:off x="290456" y="322729"/>
            <a:ext cx="652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11</a:t>
            </a:r>
            <a:endParaRPr sz="3600">
              <a:solidFill>
                <a:schemeClr val="lt1"/>
              </a:solidFill>
              <a:latin typeface="Calibri"/>
              <a:ea typeface="Calibri"/>
              <a:cs typeface="Calibri"/>
              <a:sym typeface="Calibri"/>
            </a:endParaRPr>
          </a:p>
        </p:txBody>
      </p:sp>
      <p:pic>
        <p:nvPicPr>
          <p:cNvPr descr="Aardbei (algemeen) (Fragaria x ananassa) | MijnTuin.org" id="150" name="Google Shape;150;p11"/>
          <p:cNvPicPr preferRelativeResize="0"/>
          <p:nvPr/>
        </p:nvPicPr>
        <p:blipFill rotWithShape="1">
          <a:blip r:embed="rId3">
            <a:alphaModFix/>
          </a:blip>
          <a:srcRect b="0" l="0" r="0" t="0"/>
          <a:stretch/>
        </p:blipFill>
        <p:spPr>
          <a:xfrm>
            <a:off x="2827337" y="231775"/>
            <a:ext cx="6537325" cy="653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 name="Shape 155"/>
        <p:cNvGrpSpPr/>
        <p:nvPr/>
      </p:nvGrpSpPr>
      <p:grpSpPr>
        <a:xfrm>
          <a:off x="0" y="0"/>
          <a:ext cx="0" cy="0"/>
          <a:chOff x="0" y="0"/>
          <a:chExt cx="0" cy="0"/>
        </a:xfrm>
      </p:grpSpPr>
      <p:sp>
        <p:nvSpPr>
          <p:cNvPr id="156" name="Google Shape;156;p12"/>
          <p:cNvSpPr txBox="1"/>
          <p:nvPr/>
        </p:nvSpPr>
        <p:spPr>
          <a:xfrm>
            <a:off x="290456" y="322729"/>
            <a:ext cx="652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12</a:t>
            </a:r>
            <a:endParaRPr sz="3600">
              <a:solidFill>
                <a:schemeClr val="lt1"/>
              </a:solidFill>
              <a:latin typeface="Calibri"/>
              <a:ea typeface="Calibri"/>
              <a:cs typeface="Calibri"/>
              <a:sym typeface="Calibri"/>
            </a:endParaRPr>
          </a:p>
        </p:txBody>
      </p:sp>
      <p:pic>
        <p:nvPicPr>
          <p:cNvPr descr="figuur Owens lichtvervuiling" id="157" name="Google Shape;157;p12"/>
          <p:cNvPicPr preferRelativeResize="0"/>
          <p:nvPr/>
        </p:nvPicPr>
        <p:blipFill rotWithShape="1">
          <a:blip r:embed="rId3">
            <a:alphaModFix/>
          </a:blip>
          <a:srcRect b="0" l="0" r="0" t="0"/>
          <a:stretch/>
        </p:blipFill>
        <p:spPr>
          <a:xfrm>
            <a:off x="1222599" y="645894"/>
            <a:ext cx="10461401" cy="56053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1" name="Shape 161"/>
        <p:cNvGrpSpPr/>
        <p:nvPr/>
      </p:nvGrpSpPr>
      <p:grpSpPr>
        <a:xfrm>
          <a:off x="0" y="0"/>
          <a:ext cx="0" cy="0"/>
          <a:chOff x="0" y="0"/>
          <a:chExt cx="0" cy="0"/>
        </a:xfrm>
      </p:grpSpPr>
      <p:sp>
        <p:nvSpPr>
          <p:cNvPr id="162" name="Google Shape;162;p13"/>
          <p:cNvSpPr txBox="1"/>
          <p:nvPr/>
        </p:nvSpPr>
        <p:spPr>
          <a:xfrm>
            <a:off x="290456" y="322729"/>
            <a:ext cx="652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13</a:t>
            </a:r>
            <a:endParaRPr sz="3600">
              <a:solidFill>
                <a:schemeClr val="lt1"/>
              </a:solidFill>
              <a:latin typeface="Calibri"/>
              <a:ea typeface="Calibri"/>
              <a:cs typeface="Calibri"/>
              <a:sym typeface="Calibri"/>
            </a:endParaRPr>
          </a:p>
        </p:txBody>
      </p:sp>
      <p:pic>
        <p:nvPicPr>
          <p:cNvPr descr="Tips voor goede verlichting in je huis - IKEA" id="163" name="Google Shape;163;p13"/>
          <p:cNvPicPr preferRelativeResize="0"/>
          <p:nvPr/>
        </p:nvPicPr>
        <p:blipFill rotWithShape="1">
          <a:blip r:embed="rId3">
            <a:alphaModFix/>
          </a:blip>
          <a:srcRect b="0" l="0" r="0" t="0"/>
          <a:stretch/>
        </p:blipFill>
        <p:spPr>
          <a:xfrm>
            <a:off x="616827" y="1222836"/>
            <a:ext cx="11038774" cy="47098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7" name="Shape 167"/>
        <p:cNvGrpSpPr/>
        <p:nvPr/>
      </p:nvGrpSpPr>
      <p:grpSpPr>
        <a:xfrm>
          <a:off x="0" y="0"/>
          <a:ext cx="0" cy="0"/>
          <a:chOff x="0" y="0"/>
          <a:chExt cx="0" cy="0"/>
        </a:xfrm>
      </p:grpSpPr>
      <p:sp>
        <p:nvSpPr>
          <p:cNvPr id="168" name="Google Shape;168;p14"/>
          <p:cNvSpPr txBox="1"/>
          <p:nvPr/>
        </p:nvSpPr>
        <p:spPr>
          <a:xfrm>
            <a:off x="290456" y="322729"/>
            <a:ext cx="652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14</a:t>
            </a:r>
            <a:endParaRPr sz="3600">
              <a:solidFill>
                <a:schemeClr val="lt1"/>
              </a:solidFill>
              <a:latin typeface="Calibri"/>
              <a:ea typeface="Calibri"/>
              <a:cs typeface="Calibri"/>
              <a:sym typeface="Calibri"/>
            </a:endParaRPr>
          </a:p>
        </p:txBody>
      </p:sp>
      <p:pic>
        <p:nvPicPr>
          <p:cNvPr descr="Hoe kan ik borstkanker op tijd ontdekken?" id="169" name="Google Shape;169;p14"/>
          <p:cNvPicPr preferRelativeResize="0"/>
          <p:nvPr/>
        </p:nvPicPr>
        <p:blipFill rotWithShape="1">
          <a:blip r:embed="rId3">
            <a:alphaModFix/>
          </a:blip>
          <a:srcRect b="0" l="0" r="0" t="0"/>
          <a:stretch/>
        </p:blipFill>
        <p:spPr>
          <a:xfrm>
            <a:off x="1084000" y="969060"/>
            <a:ext cx="10024000" cy="52412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15"/>
          <p:cNvSpPr txBox="1"/>
          <p:nvPr/>
        </p:nvSpPr>
        <p:spPr>
          <a:xfrm>
            <a:off x="290456" y="322729"/>
            <a:ext cx="652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15</a:t>
            </a:r>
            <a:endParaRPr sz="3600">
              <a:solidFill>
                <a:schemeClr val="lt1"/>
              </a:solidFill>
              <a:latin typeface="Calibri"/>
              <a:ea typeface="Calibri"/>
              <a:cs typeface="Calibri"/>
              <a:sym typeface="Calibri"/>
            </a:endParaRPr>
          </a:p>
        </p:txBody>
      </p:sp>
      <p:pic>
        <p:nvPicPr>
          <p:cNvPr descr="Vogelgeluiden herkennen | Natuurpunt" id="175" name="Google Shape;175;p15"/>
          <p:cNvPicPr preferRelativeResize="0"/>
          <p:nvPr/>
        </p:nvPicPr>
        <p:blipFill rotWithShape="1">
          <a:blip r:embed="rId3">
            <a:alphaModFix/>
          </a:blip>
          <a:srcRect b="0" l="46586" r="10258" t="8983"/>
          <a:stretch/>
        </p:blipFill>
        <p:spPr>
          <a:xfrm>
            <a:off x="1447800" y="-1"/>
            <a:ext cx="9753603" cy="68754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9" name="Shape 179"/>
        <p:cNvGrpSpPr/>
        <p:nvPr/>
      </p:nvGrpSpPr>
      <p:grpSpPr>
        <a:xfrm>
          <a:off x="0" y="0"/>
          <a:ext cx="0" cy="0"/>
          <a:chOff x="0" y="0"/>
          <a:chExt cx="0" cy="0"/>
        </a:xfrm>
      </p:grpSpPr>
      <p:sp>
        <p:nvSpPr>
          <p:cNvPr id="180" name="Google Shape;180;p16"/>
          <p:cNvSpPr txBox="1"/>
          <p:nvPr/>
        </p:nvSpPr>
        <p:spPr>
          <a:xfrm>
            <a:off x="290456" y="322729"/>
            <a:ext cx="652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16</a:t>
            </a:r>
            <a:endParaRPr sz="3600">
              <a:solidFill>
                <a:schemeClr val="lt1"/>
              </a:solidFill>
              <a:latin typeface="Calibri"/>
              <a:ea typeface="Calibri"/>
              <a:cs typeface="Calibri"/>
              <a:sym typeface="Calibri"/>
            </a:endParaRPr>
          </a:p>
        </p:txBody>
      </p:sp>
      <p:pic>
        <p:nvPicPr>
          <p:cNvPr descr="Deze scenario&amp;#39;s voorziet het IPCC voor de planeet: beperking van de  klimaatopwarming blijft mogelijk, maar niet zonder actie | Wetenschap |  hln.be" id="181" name="Google Shape;181;p16"/>
          <p:cNvPicPr preferRelativeResize="0"/>
          <p:nvPr/>
        </p:nvPicPr>
        <p:blipFill rotWithShape="1">
          <a:blip r:embed="rId3">
            <a:alphaModFix/>
          </a:blip>
          <a:srcRect b="0" l="0" r="0" t="0"/>
          <a:stretch/>
        </p:blipFill>
        <p:spPr>
          <a:xfrm>
            <a:off x="943199" y="645894"/>
            <a:ext cx="11127603" cy="58419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pic>
        <p:nvPicPr>
          <p:cNvPr descr="Wat als je slaap-waakritme verstoord is?" id="94" name="Google Shape;94;p2"/>
          <p:cNvPicPr preferRelativeResize="0"/>
          <p:nvPr/>
        </p:nvPicPr>
        <p:blipFill rotWithShape="1">
          <a:blip r:embed="rId3">
            <a:alphaModFix/>
          </a:blip>
          <a:srcRect b="0" l="0" r="0" t="0"/>
          <a:stretch/>
        </p:blipFill>
        <p:spPr>
          <a:xfrm>
            <a:off x="595947" y="672351"/>
            <a:ext cx="11000105" cy="6000057"/>
          </a:xfrm>
          <a:prstGeom prst="rect">
            <a:avLst/>
          </a:prstGeom>
          <a:noFill/>
          <a:ln>
            <a:noFill/>
          </a:ln>
        </p:spPr>
      </p:pic>
      <p:sp>
        <p:nvSpPr>
          <p:cNvPr id="95" name="Google Shape;95;p2"/>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2</a:t>
            </a:r>
            <a:endParaRPr sz="36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sp>
        <p:nvSpPr>
          <p:cNvPr id="100" name="Google Shape;100;p3"/>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3</a:t>
            </a:r>
            <a:endParaRPr/>
          </a:p>
        </p:txBody>
      </p:sp>
      <p:pic>
        <p:nvPicPr>
          <p:cNvPr descr="Welkom in sterrenparadijs Atacama - New Scientist" id="101" name="Google Shape;101;p3"/>
          <p:cNvPicPr preferRelativeResize="0"/>
          <p:nvPr/>
        </p:nvPicPr>
        <p:blipFill rotWithShape="1">
          <a:blip r:embed="rId3">
            <a:alphaModFix/>
          </a:blip>
          <a:srcRect b="0" l="0" r="0" t="0"/>
          <a:stretch/>
        </p:blipFill>
        <p:spPr>
          <a:xfrm>
            <a:off x="1080731" y="783197"/>
            <a:ext cx="10279343" cy="57858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pic>
        <p:nvPicPr>
          <p:cNvPr descr="Nature Today | Wat glimt daar in het ... struikgewas?" id="106" name="Google Shape;106;p4"/>
          <p:cNvPicPr preferRelativeResize="0"/>
          <p:nvPr/>
        </p:nvPicPr>
        <p:blipFill rotWithShape="1">
          <a:blip r:embed="rId3">
            <a:alphaModFix/>
          </a:blip>
          <a:srcRect b="0" l="0" r="0" t="0"/>
          <a:stretch/>
        </p:blipFill>
        <p:spPr>
          <a:xfrm>
            <a:off x="581025" y="366712"/>
            <a:ext cx="11029950" cy="6267451"/>
          </a:xfrm>
          <a:prstGeom prst="rect">
            <a:avLst/>
          </a:prstGeom>
          <a:noFill/>
          <a:ln>
            <a:noFill/>
          </a:ln>
        </p:spPr>
      </p:pic>
      <p:sp>
        <p:nvSpPr>
          <p:cNvPr id="107" name="Google Shape;107;p4"/>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 name="Shape 111"/>
        <p:cNvGrpSpPr/>
        <p:nvPr/>
      </p:nvGrpSpPr>
      <p:grpSpPr>
        <a:xfrm>
          <a:off x="0" y="0"/>
          <a:ext cx="0" cy="0"/>
          <a:chOff x="0" y="0"/>
          <a:chExt cx="0" cy="0"/>
        </a:xfrm>
      </p:grpSpPr>
      <p:pic>
        <p:nvPicPr>
          <p:cNvPr descr="Site info &amp;amp; intro" id="112" name="Google Shape;112;p5"/>
          <p:cNvPicPr preferRelativeResize="0"/>
          <p:nvPr/>
        </p:nvPicPr>
        <p:blipFill rotWithShape="1">
          <a:blip r:embed="rId3">
            <a:alphaModFix/>
          </a:blip>
          <a:srcRect b="0" l="0" r="0" t="0"/>
          <a:stretch/>
        </p:blipFill>
        <p:spPr>
          <a:xfrm>
            <a:off x="81270" y="1373392"/>
            <a:ext cx="6014730" cy="3865582"/>
          </a:xfrm>
          <a:prstGeom prst="rect">
            <a:avLst/>
          </a:prstGeom>
          <a:noFill/>
          <a:ln>
            <a:noFill/>
          </a:ln>
        </p:spPr>
      </p:pic>
      <p:pic>
        <p:nvPicPr>
          <p:cNvPr id="113" name="Google Shape;113;p5"/>
          <p:cNvPicPr preferRelativeResize="0"/>
          <p:nvPr/>
        </p:nvPicPr>
        <p:blipFill rotWithShape="1">
          <a:blip r:embed="rId4">
            <a:alphaModFix/>
          </a:blip>
          <a:srcRect b="0" l="0" r="0" t="0"/>
          <a:stretch/>
        </p:blipFill>
        <p:spPr>
          <a:xfrm>
            <a:off x="6260109" y="1373392"/>
            <a:ext cx="5808935" cy="3865582"/>
          </a:xfrm>
          <a:prstGeom prst="rect">
            <a:avLst/>
          </a:prstGeom>
          <a:noFill/>
          <a:ln>
            <a:noFill/>
          </a:ln>
        </p:spPr>
      </p:pic>
      <p:sp>
        <p:nvSpPr>
          <p:cNvPr id="114" name="Google Shape;114;p5"/>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8" name="Shape 118"/>
        <p:cNvGrpSpPr/>
        <p:nvPr/>
      </p:nvGrpSpPr>
      <p:grpSpPr>
        <a:xfrm>
          <a:off x="0" y="0"/>
          <a:ext cx="0" cy="0"/>
          <a:chOff x="0" y="0"/>
          <a:chExt cx="0" cy="0"/>
        </a:xfrm>
      </p:grpSpPr>
      <p:sp>
        <p:nvSpPr>
          <p:cNvPr id="119" name="Google Shape;119;p6"/>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6</a:t>
            </a:r>
            <a:endParaRPr sz="3600">
              <a:solidFill>
                <a:schemeClr val="lt1"/>
              </a:solidFill>
              <a:latin typeface="Calibri"/>
              <a:ea typeface="Calibri"/>
              <a:cs typeface="Calibri"/>
              <a:sym typeface="Calibri"/>
            </a:endParaRPr>
          </a:p>
        </p:txBody>
      </p:sp>
      <p:pic>
        <p:nvPicPr>
          <p:cNvPr descr="Trekvogels gered met groene lampen bij boorplatform | De Volkskrant" id="120" name="Google Shape;120;p6"/>
          <p:cNvPicPr preferRelativeResize="0"/>
          <p:nvPr/>
        </p:nvPicPr>
        <p:blipFill rotWithShape="1">
          <a:blip r:embed="rId3">
            <a:alphaModFix/>
          </a:blip>
          <a:srcRect b="0" l="0" r="0" t="0"/>
          <a:stretch/>
        </p:blipFill>
        <p:spPr>
          <a:xfrm>
            <a:off x="1806939" y="-1"/>
            <a:ext cx="8578122"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4" name="Shape 124"/>
        <p:cNvGrpSpPr/>
        <p:nvPr/>
      </p:nvGrpSpPr>
      <p:grpSpPr>
        <a:xfrm>
          <a:off x="0" y="0"/>
          <a:ext cx="0" cy="0"/>
          <a:chOff x="0" y="0"/>
          <a:chExt cx="0" cy="0"/>
        </a:xfrm>
      </p:grpSpPr>
      <p:pic>
        <p:nvPicPr>
          <p:cNvPr id="125" name="Google Shape;125;p7"/>
          <p:cNvPicPr preferRelativeResize="0"/>
          <p:nvPr/>
        </p:nvPicPr>
        <p:blipFill rotWithShape="1">
          <a:blip r:embed="rId3">
            <a:alphaModFix/>
          </a:blip>
          <a:srcRect b="0" l="0" r="0" t="0"/>
          <a:stretch/>
        </p:blipFill>
        <p:spPr>
          <a:xfrm>
            <a:off x="542472" y="610281"/>
            <a:ext cx="11107056" cy="6247719"/>
          </a:xfrm>
          <a:prstGeom prst="rect">
            <a:avLst/>
          </a:prstGeom>
          <a:noFill/>
          <a:ln>
            <a:noFill/>
          </a:ln>
        </p:spPr>
      </p:pic>
      <p:sp>
        <p:nvSpPr>
          <p:cNvPr id="126" name="Google Shape;126;p7"/>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7</a:t>
            </a:r>
            <a:endParaRPr sz="36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 name="Shape 130"/>
        <p:cNvGrpSpPr/>
        <p:nvPr/>
      </p:nvGrpSpPr>
      <p:grpSpPr>
        <a:xfrm>
          <a:off x="0" y="0"/>
          <a:ext cx="0" cy="0"/>
          <a:chOff x="0" y="0"/>
          <a:chExt cx="0" cy="0"/>
        </a:xfrm>
      </p:grpSpPr>
      <p:pic>
        <p:nvPicPr>
          <p:cNvPr descr="Help de pad de straat over" id="131" name="Google Shape;131;p8"/>
          <p:cNvPicPr preferRelativeResize="0"/>
          <p:nvPr/>
        </p:nvPicPr>
        <p:blipFill rotWithShape="1">
          <a:blip r:embed="rId3">
            <a:alphaModFix/>
          </a:blip>
          <a:srcRect b="0" l="0" r="0" t="0"/>
          <a:stretch/>
        </p:blipFill>
        <p:spPr>
          <a:xfrm>
            <a:off x="2797174" y="1011237"/>
            <a:ext cx="7413626" cy="4765901"/>
          </a:xfrm>
          <a:prstGeom prst="rect">
            <a:avLst/>
          </a:prstGeom>
          <a:noFill/>
          <a:ln>
            <a:noFill/>
          </a:ln>
        </p:spPr>
      </p:pic>
      <p:sp>
        <p:nvSpPr>
          <p:cNvPr id="132" name="Google Shape;132;p8"/>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8</a:t>
            </a:r>
            <a:endParaRPr sz="36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 name="Shape 136"/>
        <p:cNvGrpSpPr/>
        <p:nvPr/>
      </p:nvGrpSpPr>
      <p:grpSpPr>
        <a:xfrm>
          <a:off x="0" y="0"/>
          <a:ext cx="0" cy="0"/>
          <a:chOff x="0" y="0"/>
          <a:chExt cx="0" cy="0"/>
        </a:xfrm>
      </p:grpSpPr>
      <p:sp>
        <p:nvSpPr>
          <p:cNvPr id="137" name="Google Shape;137;p9"/>
          <p:cNvSpPr txBox="1"/>
          <p:nvPr/>
        </p:nvSpPr>
        <p:spPr>
          <a:xfrm>
            <a:off x="290456" y="322729"/>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3600">
                <a:solidFill>
                  <a:schemeClr val="lt1"/>
                </a:solidFill>
                <a:latin typeface="Calibri"/>
                <a:ea typeface="Calibri"/>
                <a:cs typeface="Calibri"/>
                <a:sym typeface="Calibri"/>
              </a:rPr>
              <a:t>9</a:t>
            </a:r>
            <a:endParaRPr/>
          </a:p>
        </p:txBody>
      </p:sp>
      <p:pic>
        <p:nvPicPr>
          <p:cNvPr descr="Depressie: Wat is het en wat zijn de symptomen? | Psyned" id="138" name="Google Shape;138;p9"/>
          <p:cNvPicPr preferRelativeResize="0"/>
          <p:nvPr/>
        </p:nvPicPr>
        <p:blipFill rotWithShape="1">
          <a:blip r:embed="rId3">
            <a:alphaModFix/>
          </a:blip>
          <a:srcRect b="0" l="0" r="0" t="0"/>
          <a:stretch/>
        </p:blipFill>
        <p:spPr>
          <a:xfrm>
            <a:off x="1622424" y="431450"/>
            <a:ext cx="9217026" cy="6137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2021-12-14T10:49:00Z</dcterms:created>
  <dc:creator>vsrug</dc:creator>
</cp:coreProperties>
</file>